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2280" y="-18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01"/>
            <a:ext cx="6858000" cy="9145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s://proxy.imgsmail.ru/?email=msa1981%40mail.ru&amp;e=1574523641&amp;flags=0&amp;h=1-YHIAriAFrOPyZu3UVgOA&amp;url173=aW1hZ2UuaW5mby5zYmVyYmFuay5ydS9pbWFnZS9zYnJmL3JlZXN0ci8yMDE5MTExOUNSTV9FTUFJTF9NU0cyMzUxNTA4XzEvRG9zY2hrb2xuaWtpXzMvdGlsZDM2MzctNjIzMy00MzMxLWIzMzEtMzEzNDMyMzAzMTY0X19fXzEyOS5qcGc~&amp;is_https=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89" y="1961307"/>
            <a:ext cx="5472608" cy="2178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0550628"/>
              </p:ext>
            </p:extLst>
          </p:nvPr>
        </p:nvGraphicFramePr>
        <p:xfrm>
          <a:off x="409784" y="4283968"/>
          <a:ext cx="5904000" cy="5879287"/>
        </p:xfrm>
        <a:graphic>
          <a:graphicData uri="http://schemas.openxmlformats.org/drawingml/2006/table">
            <a:tbl>
              <a:tblPr/>
              <a:tblGrid>
                <a:gridCol w="5904000"/>
              </a:tblGrid>
              <a:tr h="4135438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rgbClr val="0000FF"/>
                          </a:solidFill>
                          <a:effectLst/>
                          <a:latin typeface="Helvetica Neue"/>
                        </a:rPr>
                        <a:t>Дети считают картинки из рекламных роликов достоверной информацией. Но пока маркетинговые кампании целятся </a:t>
                      </a:r>
                      <a:br>
                        <a:rPr lang="ru-RU" sz="2800" b="1" dirty="0">
                          <a:solidFill>
                            <a:srgbClr val="0000FF"/>
                          </a:solidFill>
                          <a:effectLst/>
                          <a:latin typeface="Helvetica Neue"/>
                        </a:rPr>
                      </a:br>
                      <a:r>
                        <a:rPr lang="ru-RU" sz="2800" b="1" dirty="0">
                          <a:solidFill>
                            <a:srgbClr val="0000FF"/>
                          </a:solidFill>
                          <a:effectLst/>
                          <a:latin typeface="Helvetica Neue"/>
                        </a:rPr>
                        <a:t>в ребёнка, родители могут учить его разумно и осознанно подходить к тратам. Рассказываем о приёмах, которые в этом помогут.</a:t>
                      </a:r>
                      <a:br>
                        <a:rPr lang="ru-RU" sz="2800" b="1" dirty="0">
                          <a:solidFill>
                            <a:srgbClr val="0000FF"/>
                          </a:solidFill>
                          <a:effectLst/>
                          <a:latin typeface="Helvetica Neue"/>
                        </a:rPr>
                      </a:br>
                      <a:endParaRPr lang="ru-RU" sz="2800" b="1" dirty="0">
                        <a:solidFill>
                          <a:srgbClr val="0000FF"/>
                        </a:solidFill>
                        <a:effectLst/>
                        <a:latin typeface="Helvetica Neue"/>
                      </a:endParaRPr>
                    </a:p>
                  </a:txBody>
                  <a:tcPr marL="285750" marR="285750" marT="10477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5387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>
                      <a:noFill/>
                    </a:lnT>
                  </a:tcPr>
                </a:tc>
              </a:tr>
            </a:tbl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42900" y="3954463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1" name="Picture 7" descr="https://proxy.imgsmail.ru/?email=msa1981%40mail.ru&amp;e=1574523641&amp;flags=0&amp;h=AqbBxAoQqn84XtkzSnZBow&amp;url173=aW1hZ2UuaW5mby5zYmVyYmFuay5ydS9pbWFnZS9zYnJmL3JlZXN0ci8yMDE5MTExOUNSTV9FTUFJTF9NU0cyMzUxNTA4XzEvRG9zY2hrb2xuaWtpXzMvdGlsZDM3MzctMzEzNC00OTM4LWI5MzktMzYzOTY1NjQ2NDM4X18yLnBuZw~~&amp;is_https=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399" y="107504"/>
            <a:ext cx="1257201" cy="1257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023565" y="1361552"/>
            <a:ext cx="46668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8000"/>
                </a:solidFill>
                <a:latin typeface="Helvetica Neue"/>
              </a:rPr>
              <a:t>Сбербанк для родителей</a:t>
            </a:r>
            <a:endParaRPr lang="ru-RU" sz="2800" dirty="0">
              <a:solidFill>
                <a:srgbClr val="008000"/>
              </a:solidFill>
            </a:endParaRPr>
          </a:p>
        </p:txBody>
      </p:sp>
      <p:pic>
        <p:nvPicPr>
          <p:cNvPr id="1035" name="Picture 11" descr="http://trkraduga.ru/wp-content/uploads/2017/10/a3124fb4d05921b6d74dc63aa2940a3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638" y="205140"/>
            <a:ext cx="1966093" cy="1061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205140"/>
            <a:ext cx="1927225" cy="106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512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01"/>
            <a:ext cx="6858000" cy="9145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04664" y="0"/>
            <a:ext cx="61206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8000"/>
                </a:solidFill>
                <a:latin typeface="Helvetica Neue"/>
              </a:rPr>
              <a:t>5 советов, чтобы научить ребёнка грамотно распоряжаться деньгами</a:t>
            </a:r>
            <a:endParaRPr lang="ru-RU" sz="3600" b="1" dirty="0">
              <a:solidFill>
                <a:srgbClr val="008000"/>
              </a:solidFill>
            </a:endParaRPr>
          </a:p>
        </p:txBody>
      </p:sp>
      <p:pic>
        <p:nvPicPr>
          <p:cNvPr id="5122" name="Picture 2" descr="https://proxy.imgsmail.ru/?email=msa1981%40mail.ru&amp;e=1574523641&amp;flags=0&amp;h=lbiA0OkmRJ2yQ62uuWQCaQ&amp;url173=aW1hZ2UuaW5mby5zYmVyYmFuay5ydS9pbWFnZS9zYnJmL3JlZXN0ci8yMDE5MTExOUNSTV9FTUFJTF9NU0cyMzUxNTA4XzEvRG9zY2hrb2xuaWtpXzMvdGlsZDY2NjItNjYzMC00NjM0LWI5MzgtMzkzNzM5MzczMDM2X19fXzEyNS5qcGc~&amp;is_https=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43" y="1907704"/>
            <a:ext cx="3147784" cy="2152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4622470"/>
              </p:ext>
            </p:extLst>
          </p:nvPr>
        </p:nvGraphicFramePr>
        <p:xfrm>
          <a:off x="379992" y="3814856"/>
          <a:ext cx="2508948" cy="5092111"/>
        </p:xfrm>
        <a:graphic>
          <a:graphicData uri="http://schemas.openxmlformats.org/drawingml/2006/table">
            <a:tbl>
              <a:tblPr/>
              <a:tblGrid>
                <a:gridCol w="2508948"/>
              </a:tblGrid>
              <a:tr h="1358311">
                <a:tc>
                  <a:txBody>
                    <a:bodyPr/>
                    <a:lstStyle/>
                    <a:p>
                      <a:pPr algn="ctr"/>
                      <a:r>
                        <a:rPr lang="ru-RU" sz="2800" b="1" u="sng" dirty="0">
                          <a:solidFill>
                            <a:srgbClr val="0000FF"/>
                          </a:solidFill>
                          <a:effectLst/>
                          <a:latin typeface="Helvetica Neue"/>
                        </a:rPr>
                        <a:t>Объясняйте на примерах</a:t>
                      </a:r>
                    </a:p>
                  </a:txBody>
                  <a:tcPr marL="0" marR="0" marT="133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503288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00FF"/>
                          </a:solidFill>
                          <a:effectLst/>
                          <a:latin typeface="Helvetica Neue"/>
                        </a:rPr>
                        <a:t>Привлекайте ребёнка к приобретению продуктов. Во время походов по супермаркету объясняйте, почему вы выбрали тот или иной товар и на что обратили внимание</a:t>
                      </a:r>
                      <a:r>
                        <a:rPr lang="ru-RU" b="1" dirty="0">
                          <a:solidFill>
                            <a:srgbClr val="0000FF"/>
                          </a:solidFill>
                          <a:effectLst/>
                          <a:latin typeface="Helvetica Neue"/>
                        </a:rPr>
                        <a:t>.</a:t>
                      </a:r>
                    </a:p>
                  </a:txBody>
                  <a:tcPr marL="0" marR="0" marT="762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5124" name="Picture 4" descr="https://proxy.imgsmail.ru/?email=msa1981%40mail.ru&amp;e=1574523641&amp;flags=0&amp;h=_-3t2mhoshtQHm5WKQQJPw&amp;url173=aW1hZ2UuaW5mby5zYmVyYmFuay5ydS9pbWFnZS9zYnJmL3JlZXN0ci8yMDE5MTExOUNSTV9FTUFJTF9NU0cyMzUxNTA4XzEvRG9zY2hrb2xuaWtpXzMvdGlsZDM1MzAtMzUzMy00NjM4LWI5NjYtNjQ2MzYxMzA2NTYzX19fXzEyMy5qcGc~&amp;is_https=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968" y="6358746"/>
            <a:ext cx="3550436" cy="2428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760549"/>
              </p:ext>
            </p:extLst>
          </p:nvPr>
        </p:nvGraphicFramePr>
        <p:xfrm>
          <a:off x="3645024" y="1754326"/>
          <a:ext cx="3034412" cy="4560854"/>
        </p:xfrm>
        <a:graphic>
          <a:graphicData uri="http://schemas.openxmlformats.org/drawingml/2006/table">
            <a:tbl>
              <a:tblPr/>
              <a:tblGrid>
                <a:gridCol w="3034412"/>
              </a:tblGrid>
              <a:tr h="1153359">
                <a:tc>
                  <a:txBody>
                    <a:bodyPr/>
                    <a:lstStyle/>
                    <a:p>
                      <a:pPr algn="ctr"/>
                      <a:r>
                        <a:rPr lang="ru-RU" sz="3600" b="1" u="sng" dirty="0">
                          <a:solidFill>
                            <a:srgbClr val="0000FF"/>
                          </a:solidFill>
                          <a:effectLst/>
                          <a:latin typeface="Helvetica Neue"/>
                        </a:rPr>
                        <a:t>Доверяйте финансы</a:t>
                      </a:r>
                    </a:p>
                  </a:txBody>
                  <a:tcPr marL="0" marR="0" marT="133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330224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00FF"/>
                          </a:solidFill>
                          <a:effectLst/>
                          <a:latin typeface="Helvetica Neue"/>
                        </a:rPr>
                        <a:t>Когда ребёнок уже будет вовсю готовиться к школе, начните ежемесячно давать ему карманные деньги и позвольте самому ими распоряжаться.</a:t>
                      </a:r>
                    </a:p>
                  </a:txBody>
                  <a:tcPr marL="0" marR="0" marT="762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622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01"/>
            <a:ext cx="6858000" cy="9145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https://proxy.imgsmail.ru/?email=msa1981%40mail.ru&amp;e=1574523641&amp;flags=0&amp;h=bwVdqmGs-B9TIN7cGtSPxg&amp;url173=aW1hZ2UuaW5mby5zYmVyYmFuay5ydS9pbWFnZS9zYnJmL3JlZXN0ci8yMDE5MTExOUNSTV9FTUFJTF9NU0cyMzUxNTA4XzEvRG9zY2hrb2xuaWtpXzMvdGlsZDYzMzEtMzczMC00NTM4LWE0NjUtMzk2NjMwNjQzMjYyX19fXzEyMS5qcGc~&amp;is_https=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166390"/>
            <a:ext cx="3240360" cy="2893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proxy.imgsmail.ru/?email=msa1981%40mail.ru&amp;e=1574523641&amp;flags=0&amp;h=AZQilKCbSwLtvaSPGCpLbQ&amp;url173=aW1hZ2UuaW5mby5zYmVyYmFuay5ydS9pbWFnZS9zYnJmL3JlZXN0ci8yMDE5MTExOUNSTV9FTUFJTF9NU0cyMzUxNTA4XzEvRG9zY2hrb2xuaWtpXzMvdGlsZDMzMzctNjIzNi00MTMyLWExMzQtMzYzMTY2NjIzOTM2X19fXzExOC5qcGc~&amp;is_https=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016" y="6012160"/>
            <a:ext cx="3096344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9063927"/>
              </p:ext>
            </p:extLst>
          </p:nvPr>
        </p:nvGraphicFramePr>
        <p:xfrm>
          <a:off x="188640" y="3203848"/>
          <a:ext cx="3240360" cy="5460852"/>
        </p:xfrm>
        <a:graphic>
          <a:graphicData uri="http://schemas.openxmlformats.org/drawingml/2006/table">
            <a:tbl>
              <a:tblPr/>
              <a:tblGrid>
                <a:gridCol w="3240360"/>
              </a:tblGrid>
              <a:tr h="1320113">
                <a:tc>
                  <a:txBody>
                    <a:bodyPr/>
                    <a:lstStyle/>
                    <a:p>
                      <a:pPr algn="ctr"/>
                      <a:r>
                        <a:rPr lang="ru-RU" sz="3200" b="1" u="sng" dirty="0">
                          <a:solidFill>
                            <a:srgbClr val="0000FF"/>
                          </a:solidFill>
                          <a:effectLst/>
                          <a:latin typeface="Helvetica Neue"/>
                        </a:rPr>
                        <a:t>Будьте аккуратнее </a:t>
                      </a:r>
                      <a:br>
                        <a:rPr lang="ru-RU" sz="3200" b="1" u="sng" dirty="0">
                          <a:solidFill>
                            <a:srgbClr val="0000FF"/>
                          </a:solidFill>
                          <a:effectLst/>
                          <a:latin typeface="Helvetica Neue"/>
                        </a:rPr>
                      </a:br>
                      <a:r>
                        <a:rPr lang="ru-RU" sz="3200" b="1" u="sng" dirty="0">
                          <a:solidFill>
                            <a:srgbClr val="0000FF"/>
                          </a:solidFill>
                          <a:effectLst/>
                          <a:latin typeface="Helvetica Neue"/>
                        </a:rPr>
                        <a:t>с тратами</a:t>
                      </a:r>
                    </a:p>
                  </a:txBody>
                  <a:tcPr marL="0" marR="0" marT="133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864462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rgbClr val="0000FF"/>
                          </a:solidFill>
                          <a:effectLst/>
                          <a:latin typeface="Helvetica Neue"/>
                        </a:rPr>
                        <a:t>Не используйте походы в магазин </a:t>
                      </a:r>
                      <a:br>
                        <a:rPr lang="ru-RU" sz="2400" b="1" dirty="0">
                          <a:solidFill>
                            <a:srgbClr val="0000FF"/>
                          </a:solidFill>
                          <a:effectLst/>
                          <a:latin typeface="Helvetica Neue"/>
                        </a:rPr>
                      </a:br>
                      <a:r>
                        <a:rPr lang="ru-RU" sz="2400" b="1" dirty="0">
                          <a:solidFill>
                            <a:srgbClr val="0000FF"/>
                          </a:solidFill>
                          <a:effectLst/>
                          <a:latin typeface="Helvetica Neue"/>
                        </a:rPr>
                        <a:t>в качестве награды или утешения. Ребёнок смекнёт, что к чему, и это может стать причиной манипуляций.</a:t>
                      </a:r>
                    </a:p>
                  </a:txBody>
                  <a:tcPr marL="0" marR="0" marT="762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0862043"/>
              </p:ext>
            </p:extLst>
          </p:nvPr>
        </p:nvGraphicFramePr>
        <p:xfrm>
          <a:off x="3573016" y="151793"/>
          <a:ext cx="3096344" cy="5256584"/>
        </p:xfrm>
        <a:graphic>
          <a:graphicData uri="http://schemas.openxmlformats.org/drawingml/2006/table">
            <a:tbl>
              <a:tblPr/>
              <a:tblGrid>
                <a:gridCol w="3096344"/>
              </a:tblGrid>
              <a:tr h="1344388">
                <a:tc>
                  <a:txBody>
                    <a:bodyPr/>
                    <a:lstStyle/>
                    <a:p>
                      <a:pPr algn="ctr"/>
                      <a:r>
                        <a:rPr lang="ru-RU" sz="3200" b="1" u="sng" dirty="0">
                          <a:solidFill>
                            <a:srgbClr val="0000FF"/>
                          </a:solidFill>
                          <a:effectLst/>
                          <a:latin typeface="Helvetica Neue"/>
                        </a:rPr>
                        <a:t>Привлекайте к утилизации</a:t>
                      </a:r>
                    </a:p>
                  </a:txBody>
                  <a:tcPr marL="0" marR="0" marT="133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912196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rgbClr val="0000FF"/>
                          </a:solidFill>
                          <a:effectLst/>
                          <a:latin typeface="Helvetica Neue"/>
                        </a:rPr>
                        <a:t>Показывайте ребёнку продукты, которые испортились, потому что он их не съел, и игрушки, которые он забросил, хотя так сильно о них просил.</a:t>
                      </a:r>
                    </a:p>
                  </a:txBody>
                  <a:tcPr marL="0" marR="0" marT="762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611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01"/>
            <a:ext cx="6858000" cy="9145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251520"/>
            <a:ext cx="5578475" cy="38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527" y="7840439"/>
            <a:ext cx="1262063" cy="125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61654" y="7317219"/>
            <a:ext cx="52565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>
                <a:solidFill>
                  <a:srgbClr val="008000"/>
                </a:solidFill>
                <a:latin typeface="Helvetica Neue"/>
              </a:rPr>
              <a:t>Сбербанк для родителей</a:t>
            </a:r>
            <a:endParaRPr lang="ru-RU" sz="2800" dirty="0">
              <a:solidFill>
                <a:srgbClr val="00800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7422398"/>
              </p:ext>
            </p:extLst>
          </p:nvPr>
        </p:nvGraphicFramePr>
        <p:xfrm>
          <a:off x="342900" y="4272438"/>
          <a:ext cx="6172200" cy="3197062"/>
        </p:xfrm>
        <a:graphic>
          <a:graphicData uri="http://schemas.openxmlformats.org/drawingml/2006/table">
            <a:tbl>
              <a:tblPr/>
              <a:tblGrid>
                <a:gridCol w="6172200"/>
              </a:tblGrid>
              <a:tr h="669789">
                <a:tc>
                  <a:txBody>
                    <a:bodyPr/>
                    <a:lstStyle/>
                    <a:p>
                      <a:pPr algn="ctr"/>
                      <a:r>
                        <a:rPr lang="ru-RU" sz="2800" b="1" u="sng" dirty="0">
                          <a:solidFill>
                            <a:srgbClr val="0000FF"/>
                          </a:solidFill>
                          <a:effectLst/>
                          <a:latin typeface="Helvetica Neue"/>
                        </a:rPr>
                        <a:t>Избегайте импульсивных покупок</a:t>
                      </a:r>
                    </a:p>
                  </a:txBody>
                  <a:tcPr marT="133350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562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rgbClr val="0000FF"/>
                          </a:solidFill>
                          <a:effectLst/>
                          <a:latin typeface="Helvetica Neue"/>
                        </a:rPr>
                        <a:t>Если вы сомневаетесь, что ребёнку действительно нужна новая игрушка, подождите пару дней и выясните, по-прежнему ли он её так хочет.</a:t>
                      </a:r>
                    </a:p>
                  </a:txBody>
                  <a:tcPr marT="1047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587212">
                <a:tc>
                  <a:txBody>
                    <a:bodyPr/>
                    <a:lstStyle/>
                    <a:p>
                      <a:endParaRPr lang="ru-RU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7938070"/>
            <a:ext cx="1963737" cy="106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 descr="https://cryptowikipedia.ru/wp-content/uploads/2019/05/Sberbank-snova-snizil-stavki-po-ipoteke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81" b="50000"/>
          <a:stretch/>
        </p:blipFill>
        <p:spPr bwMode="auto">
          <a:xfrm>
            <a:off x="4725144" y="7938070"/>
            <a:ext cx="1927799" cy="106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703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146</Words>
  <Application>Microsoft Office PowerPoint</Application>
  <PresentationFormat>Экран (4:3)</PresentationFormat>
  <Paragraphs>15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</dc:creator>
  <cp:lastModifiedBy>Пользователь Windows</cp:lastModifiedBy>
  <cp:revision>4</cp:revision>
  <dcterms:created xsi:type="dcterms:W3CDTF">2019-11-20T15:40:59Z</dcterms:created>
  <dcterms:modified xsi:type="dcterms:W3CDTF">2019-11-24T08:36:50Z</dcterms:modified>
</cp:coreProperties>
</file>